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</p:sldMasterIdLst>
  <p:notesMasterIdLst>
    <p:notesMasterId r:id="rId27"/>
  </p:notesMasterIdLst>
  <p:sldIdLst>
    <p:sldId id="285" r:id="rId2"/>
    <p:sldId id="278" r:id="rId3"/>
    <p:sldId id="286" r:id="rId4"/>
    <p:sldId id="287" r:id="rId5"/>
    <p:sldId id="266" r:id="rId6"/>
    <p:sldId id="257" r:id="rId7"/>
    <p:sldId id="267" r:id="rId8"/>
    <p:sldId id="262" r:id="rId9"/>
    <p:sldId id="279" r:id="rId10"/>
    <p:sldId id="280" r:id="rId11"/>
    <p:sldId id="268" r:id="rId12"/>
    <p:sldId id="283" r:id="rId13"/>
    <p:sldId id="269" r:id="rId14"/>
    <p:sldId id="270" r:id="rId15"/>
    <p:sldId id="271" r:id="rId16"/>
    <p:sldId id="272" r:id="rId17"/>
    <p:sldId id="290" r:id="rId18"/>
    <p:sldId id="274" r:id="rId19"/>
    <p:sldId id="275" r:id="rId20"/>
    <p:sldId id="276" r:id="rId21"/>
    <p:sldId id="277" r:id="rId22"/>
    <p:sldId id="284" r:id="rId23"/>
    <p:sldId id="288" r:id="rId24"/>
    <p:sldId id="289" r:id="rId25"/>
    <p:sldId id="281" r:id="rId26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7" d="100"/>
          <a:sy n="37" d="100"/>
        </p:scale>
        <p:origin x="1304" y="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93CEDC-11E7-4134-AF18-B846DE573A7E}" type="datetimeFigureOut">
              <a:rPr lang="es-ES" smtClean="0"/>
              <a:t>02/08/2020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296602-864E-4CE1-8816-981F79185EC6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/>
              <a:t>Haga clic para modificar el estilo de subtítulo del patrón</a:t>
            </a:r>
            <a:endParaRPr kumimoji="0" lang="en-US"/>
          </a:p>
        </p:txBody>
      </p:sp>
      <p:sp>
        <p:nvSpPr>
          <p:cNvPr id="30" name="2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675FB-C515-48FE-BA3B-4E8E2F5DE905}" type="datetimeFigureOut">
              <a:rPr lang="es-CL" smtClean="0"/>
              <a:pPr/>
              <a:t>02-08-2020</a:t>
            </a:fld>
            <a:endParaRPr lang="es-CL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27" name="2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F6240-E249-46A3-9C20-E0CB1674CA38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675FB-C515-48FE-BA3B-4E8E2F5DE905}" type="datetimeFigureOut">
              <a:rPr lang="es-CL" smtClean="0"/>
              <a:pPr/>
              <a:t>02-08-2020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F6240-E249-46A3-9C20-E0CB1674CA38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675FB-C515-48FE-BA3B-4E8E2F5DE905}" type="datetimeFigureOut">
              <a:rPr lang="es-CL" smtClean="0"/>
              <a:pPr/>
              <a:t>02-08-2020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F6240-E249-46A3-9C20-E0CB1674CA38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675FB-C515-48FE-BA3B-4E8E2F5DE905}" type="datetimeFigureOut">
              <a:rPr lang="es-CL" smtClean="0"/>
              <a:pPr/>
              <a:t>02-08-2020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F6240-E249-46A3-9C20-E0CB1674CA38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675FB-C515-48FE-BA3B-4E8E2F5DE905}" type="datetimeFigureOut">
              <a:rPr lang="es-CL" smtClean="0"/>
              <a:pPr/>
              <a:t>02-08-2020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F6240-E249-46A3-9C20-E0CB1674CA38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675FB-C515-48FE-BA3B-4E8E2F5DE905}" type="datetimeFigureOut">
              <a:rPr lang="es-CL" smtClean="0"/>
              <a:pPr/>
              <a:t>02-08-2020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F6240-E249-46A3-9C20-E0CB1674CA38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675FB-C515-48FE-BA3B-4E8E2F5DE905}" type="datetimeFigureOut">
              <a:rPr lang="es-CL" smtClean="0"/>
              <a:pPr/>
              <a:t>02-08-2020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F6240-E249-46A3-9C20-E0CB1674CA38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675FB-C515-48FE-BA3B-4E8E2F5DE905}" type="datetimeFigureOut">
              <a:rPr lang="es-CL" smtClean="0"/>
              <a:pPr/>
              <a:t>02-08-2020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F6240-E249-46A3-9C20-E0CB1674CA38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675FB-C515-48FE-BA3B-4E8E2F5DE905}" type="datetimeFigureOut">
              <a:rPr lang="es-CL" smtClean="0"/>
              <a:pPr/>
              <a:t>02-08-2020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F6240-E249-46A3-9C20-E0CB1674CA38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675FB-C515-48FE-BA3B-4E8E2F5DE905}" type="datetimeFigureOut">
              <a:rPr lang="es-CL" smtClean="0"/>
              <a:pPr/>
              <a:t>02-08-2020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F6240-E249-46A3-9C20-E0CB1674CA38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ortar y redondear rectángulo de esquina sencilla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Triángulo rectángulo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675FB-C515-48FE-BA3B-4E8E2F5DE905}" type="datetimeFigureOut">
              <a:rPr lang="es-CL" smtClean="0"/>
              <a:pPr/>
              <a:t>02-08-2020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CC7F6240-E249-46A3-9C20-E0CB1674CA38}" type="slidenum">
              <a:rPr lang="es-CL" smtClean="0"/>
              <a:pPr/>
              <a:t>‹Nº›</a:t>
            </a:fld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/>
              <a:t>Haga clic en el icono para agregar una imagen</a:t>
            </a:r>
            <a:endParaRPr kumimoji="0" lang="en-US" dirty="0"/>
          </a:p>
        </p:txBody>
      </p:sp>
      <p:sp>
        <p:nvSpPr>
          <p:cNvPr id="10" name="9 Forma libre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10 Forma libre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Forma libre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7 Forma libre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8 Marcador de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0" name="29 Marcador de texto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  <a:p>
            <a:pPr lvl="1" eaLnBrk="1" latinLnBrk="0" hangingPunct="1"/>
            <a:r>
              <a:rPr kumimoji="0" lang="es-ES"/>
              <a:t>Segundo nivel</a:t>
            </a:r>
          </a:p>
          <a:p>
            <a:pPr lvl="2" eaLnBrk="1" latinLnBrk="0" hangingPunct="1"/>
            <a:r>
              <a:rPr kumimoji="0" lang="es-ES"/>
              <a:t>Tercer nivel</a:t>
            </a:r>
          </a:p>
          <a:p>
            <a:pPr lvl="3" eaLnBrk="1" latinLnBrk="0" hangingPunct="1"/>
            <a:r>
              <a:rPr kumimoji="0" lang="es-ES"/>
              <a:t>Cuarto nivel</a:t>
            </a:r>
          </a:p>
          <a:p>
            <a:pPr lvl="4" eaLnBrk="1" latinLnBrk="0" hangingPunct="1"/>
            <a:r>
              <a:rPr kumimoji="0" lang="es-ES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0F675FB-C515-48FE-BA3B-4E8E2F5DE905}" type="datetimeFigureOut">
              <a:rPr lang="es-CL" smtClean="0"/>
              <a:pPr/>
              <a:t>02-08-2020</a:t>
            </a:fld>
            <a:endParaRPr lang="es-CL"/>
          </a:p>
        </p:txBody>
      </p:sp>
      <p:sp>
        <p:nvSpPr>
          <p:cNvPr id="22" name="21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C7F6240-E249-46A3-9C20-E0CB1674CA38}" type="slidenum">
              <a:rPr lang="es-CL" smtClean="0"/>
              <a:pPr/>
              <a:t>‹Nº›</a:t>
            </a:fld>
            <a:endParaRPr lang="es-CL"/>
          </a:p>
        </p:txBody>
      </p:sp>
      <p:grpSp>
        <p:nvGrpSpPr>
          <p:cNvPr id="2" name="1 Grupo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11 Forma libre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12 Forma libre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857496"/>
            <a:ext cx="8229600" cy="3467104"/>
          </a:xfrm>
        </p:spPr>
        <p:txBody>
          <a:bodyPr/>
          <a:lstStyle/>
          <a:p>
            <a:r>
              <a:rPr lang="es-ES" sz="3600" dirty="0"/>
              <a:t>Especialidad Agropecuaria </a:t>
            </a:r>
          </a:p>
          <a:p>
            <a:endParaRPr lang="es-ES" dirty="0"/>
          </a:p>
          <a:p>
            <a:endParaRPr lang="es-ES" dirty="0"/>
          </a:p>
          <a:p>
            <a:pPr>
              <a:buNone/>
            </a:pPr>
            <a:r>
              <a:rPr lang="es-ES" sz="3600" dirty="0"/>
              <a:t>                        Héctor Castro Manríquez      </a:t>
            </a:r>
          </a:p>
          <a:p>
            <a:pPr>
              <a:buNone/>
            </a:pPr>
            <a:r>
              <a:rPr lang="es-ES" sz="3600"/>
              <a:t>                                Jefe </a:t>
            </a:r>
            <a:r>
              <a:rPr lang="es-ES" sz="3600" dirty="0"/>
              <a:t>especialidad </a:t>
            </a:r>
          </a:p>
        </p:txBody>
      </p:sp>
      <p:pic>
        <p:nvPicPr>
          <p:cNvPr id="4" name="Picture 3" descr="C:\Users\user\Desktop\descarga.jf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4612" y="714356"/>
            <a:ext cx="1862907" cy="20002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724648"/>
          </a:xfrm>
        </p:spPr>
        <p:txBody>
          <a:bodyPr>
            <a:normAutofit fontScale="90000"/>
          </a:bodyPr>
          <a:lstStyle/>
          <a:p>
            <a:r>
              <a:rPr lang="es-ES" dirty="0"/>
              <a:t>EN FUNDOS O PREDIOS AGRÍCOLAS</a:t>
            </a:r>
          </a:p>
        </p:txBody>
      </p:sp>
      <p:pic>
        <p:nvPicPr>
          <p:cNvPr id="2050" name="Picture 2" descr="C:\Users\user\Desktop\descarga.jf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314" y="1928802"/>
            <a:ext cx="3923948" cy="3214710"/>
          </a:xfrm>
          <a:prstGeom prst="rect">
            <a:avLst/>
          </a:prstGeom>
          <a:noFill/>
        </p:spPr>
      </p:pic>
      <p:pic>
        <p:nvPicPr>
          <p:cNvPr id="2051" name="Picture 3" descr="C:\Users\user\Desktop\lecher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928802"/>
            <a:ext cx="4457451" cy="32147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357166"/>
            <a:ext cx="8305800" cy="1489922"/>
          </a:xfrm>
        </p:spPr>
        <p:txBody>
          <a:bodyPr>
            <a:normAutofit fontScale="90000"/>
          </a:bodyPr>
          <a:lstStyle/>
          <a:p>
            <a:pPr algn="ctr"/>
            <a:r>
              <a:rPr lang="es-CL" dirty="0"/>
              <a:t>Algunas actividades de la especialidad agropecuaria.</a:t>
            </a:r>
          </a:p>
        </p:txBody>
      </p:sp>
      <p:pic>
        <p:nvPicPr>
          <p:cNvPr id="1026" name="Picture 2" descr="C:\Users\Hector\Desktop\fotos promocion\IMG_20170606_1125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857364"/>
            <a:ext cx="4572000" cy="2571750"/>
          </a:xfrm>
          <a:prstGeom prst="rect">
            <a:avLst/>
          </a:prstGeom>
          <a:noFill/>
        </p:spPr>
      </p:pic>
      <p:pic>
        <p:nvPicPr>
          <p:cNvPr id="1027" name="Picture 3" descr="C:\Users\Hector\Desktop\fotos promocion\IMG_20170606_1127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4357694"/>
            <a:ext cx="4190987" cy="2357430"/>
          </a:xfrm>
          <a:prstGeom prst="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>
            <a:off x="5214942" y="2500306"/>
            <a:ext cx="3426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Castración de cerdos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5720" y="0"/>
            <a:ext cx="8305800" cy="714380"/>
          </a:xfrm>
        </p:spPr>
        <p:txBody>
          <a:bodyPr>
            <a:normAutofit fontScale="90000"/>
          </a:bodyPr>
          <a:lstStyle/>
          <a:p>
            <a:pPr algn="ctr"/>
            <a:r>
              <a:rPr lang="es-ES" sz="3200" dirty="0"/>
              <a:t>Poda</a:t>
            </a:r>
            <a:r>
              <a:rPr lang="es-ES" dirty="0"/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786378" y="19573988"/>
            <a:ext cx="11151363" cy="14868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785794"/>
            <a:ext cx="7929618" cy="5915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8596" y="142852"/>
            <a:ext cx="8305800" cy="857256"/>
          </a:xfrm>
        </p:spPr>
        <p:txBody>
          <a:bodyPr>
            <a:normAutofit/>
          </a:bodyPr>
          <a:lstStyle/>
          <a:p>
            <a:r>
              <a:rPr lang="es-ES" sz="4000" b="1" dirty="0"/>
              <a:t>VOLTEO</a:t>
            </a:r>
            <a:r>
              <a:rPr lang="es-ES" sz="4000" dirty="0"/>
              <a:t> o inmovilización con lazo.</a:t>
            </a:r>
            <a:endParaRPr lang="es-CL" dirty="0"/>
          </a:p>
        </p:txBody>
      </p:sp>
      <p:pic>
        <p:nvPicPr>
          <p:cNvPr id="2050" name="Picture 2" descr="C:\Users\Hector\Desktop\fotos promocion\IMG_16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57096"/>
            <a:ext cx="9144000" cy="57009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71472" y="142852"/>
            <a:ext cx="8305800" cy="1143000"/>
          </a:xfrm>
        </p:spPr>
        <p:txBody>
          <a:bodyPr>
            <a:normAutofit/>
          </a:bodyPr>
          <a:lstStyle/>
          <a:p>
            <a:r>
              <a:rPr lang="es-CL" dirty="0">
                <a:solidFill>
                  <a:schemeClr val="tx1"/>
                </a:solidFill>
              </a:rPr>
              <a:t>           Pastoreo directo</a:t>
            </a:r>
          </a:p>
        </p:txBody>
      </p:sp>
      <p:pic>
        <p:nvPicPr>
          <p:cNvPr id="3074" name="Picture 2" descr="C:\Users\Hector\Desktop\fotos promocion\IMG_16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42644"/>
            <a:ext cx="9144000" cy="56153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8596" y="214290"/>
            <a:ext cx="8305800" cy="571504"/>
          </a:xfrm>
        </p:spPr>
        <p:txBody>
          <a:bodyPr>
            <a:normAutofit fontScale="90000"/>
          </a:bodyPr>
          <a:lstStyle/>
          <a:p>
            <a:pPr algn="ctr"/>
            <a:r>
              <a:rPr lang="es-CL" sz="3600" dirty="0"/>
              <a:t>ORDEÑA </a:t>
            </a:r>
          </a:p>
        </p:txBody>
      </p:sp>
      <p:pic>
        <p:nvPicPr>
          <p:cNvPr id="4098" name="Picture 2" descr="C:\Users\Hector\Desktop\fotos promocion\IMG_46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7232"/>
            <a:ext cx="9144000" cy="60007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71472" y="0"/>
            <a:ext cx="8305800" cy="928670"/>
          </a:xfrm>
        </p:spPr>
        <p:txBody>
          <a:bodyPr/>
          <a:lstStyle/>
          <a:p>
            <a:r>
              <a:rPr lang="es-CL" dirty="0"/>
              <a:t>       Vacunación y esquila </a:t>
            </a:r>
          </a:p>
        </p:txBody>
      </p:sp>
      <p:pic>
        <p:nvPicPr>
          <p:cNvPr id="5122" name="Picture 2" descr="C:\Users\Hector\Desktop\fotos promocion\IMG_46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928670"/>
            <a:ext cx="8459498" cy="59293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8596" y="0"/>
            <a:ext cx="8305800" cy="714356"/>
          </a:xfrm>
        </p:spPr>
        <p:txBody>
          <a:bodyPr>
            <a:normAutofit fontScale="90000"/>
          </a:bodyPr>
          <a:lstStyle/>
          <a:p>
            <a:r>
              <a:rPr lang="es-ES" dirty="0"/>
              <a:t>      Construcción invernadero</a:t>
            </a:r>
          </a:p>
        </p:txBody>
      </p:sp>
      <p:pic>
        <p:nvPicPr>
          <p:cNvPr id="6146" name="Picture 2" descr="C:\Users\user\Desktop\fOTOS HECTOR\IMG_20190328_1149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928670"/>
            <a:ext cx="5072098" cy="58102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ector\Desktop\100APPLE\IMG_01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785794"/>
            <a:ext cx="6143668" cy="5947262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1928794" y="142852"/>
            <a:ext cx="4929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/>
              <a:t>Conducción del tractor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ector\Desktop\100APPLE\IMG_02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721808"/>
            <a:ext cx="6357982" cy="6136192"/>
          </a:xfrm>
          <a:prstGeom prst="rect">
            <a:avLst/>
          </a:prstGeom>
          <a:noFill/>
        </p:spPr>
      </p:pic>
      <p:sp>
        <p:nvSpPr>
          <p:cNvPr id="4" name="3 CuadroTexto"/>
          <p:cNvSpPr txBox="1"/>
          <p:nvPr/>
        </p:nvSpPr>
        <p:spPr>
          <a:xfrm>
            <a:off x="714348" y="0"/>
            <a:ext cx="75009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/>
              <a:t>       </a:t>
            </a:r>
            <a:r>
              <a:rPr lang="es-ES" sz="3200" dirty="0"/>
              <a:t>Práctica  en conducción del tractor 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71472" y="571480"/>
            <a:ext cx="8229600" cy="785794"/>
          </a:xfrm>
        </p:spPr>
        <p:txBody>
          <a:bodyPr>
            <a:normAutofit/>
          </a:bodyPr>
          <a:lstStyle/>
          <a:p>
            <a:r>
              <a:rPr lang="es-ES" sz="3200" dirty="0"/>
              <a:t>Perfil de egreso  </a:t>
            </a:r>
            <a:r>
              <a:rPr lang="es-ES" sz="3200" b="1" dirty="0"/>
              <a:t>Especialidad Agropecuaria</a:t>
            </a:r>
            <a:endParaRPr lang="es-ES" sz="32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0034" y="1571612"/>
            <a:ext cx="8215370" cy="4625989"/>
          </a:xfrm>
        </p:spPr>
        <p:txBody>
          <a:bodyPr>
            <a:normAutofit/>
          </a:bodyPr>
          <a:lstStyle/>
          <a:p>
            <a:pPr algn="just"/>
            <a:r>
              <a:rPr lang="es-ES" sz="3600" dirty="0"/>
              <a:t>Aplicar técnicas de reproducción vegetal, de acuerdo a las características de las especies y los planes de producción. Aplicar técnicas de alimentación y pesaje en planteles pecuarios con fines productivos, según la especie, el sistema y el destino de la producción.</a:t>
            </a:r>
            <a:r>
              <a:rPr lang="es-ES" sz="4000" dirty="0"/>
              <a:t> 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ector\Desktop\100APPLE\IMG_02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500042"/>
            <a:ext cx="5500726" cy="5867400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2214546" y="0"/>
            <a:ext cx="5000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Plantación de frutales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Hector\Desktop\100APPLE\IMG_14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1071546"/>
            <a:ext cx="5429288" cy="5521846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785786" y="0"/>
            <a:ext cx="70723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/>
              <a:t>Conducción y dominio del tractor corta césped.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42910" y="0"/>
            <a:ext cx="8305800" cy="571480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/>
              <a:t>              </a:t>
            </a:r>
            <a:br>
              <a:rPr lang="es-ES" dirty="0"/>
            </a:br>
            <a:r>
              <a:rPr lang="es-ES" dirty="0"/>
              <a:t>               </a:t>
            </a:r>
            <a:br>
              <a:rPr lang="es-ES" sz="3600" dirty="0"/>
            </a:br>
            <a:r>
              <a:rPr lang="es-ES" sz="3600" dirty="0"/>
              <a:t> GIRAS DE ESTUDIO </a:t>
            </a:r>
          </a:p>
        </p:txBody>
      </p:sp>
      <p:pic>
        <p:nvPicPr>
          <p:cNvPr id="1026" name="Picture 2" descr="C:\Users\user\Desktop\fOTOS HECTOR\DSCI76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428736"/>
            <a:ext cx="6786610" cy="5090532"/>
          </a:xfrm>
          <a:prstGeom prst="rect">
            <a:avLst/>
          </a:prstGeom>
          <a:noFill/>
        </p:spPr>
      </p:pic>
      <p:sp>
        <p:nvSpPr>
          <p:cNvPr id="4" name="3 CuadroTexto"/>
          <p:cNvSpPr txBox="1"/>
          <p:nvPr/>
        </p:nvSpPr>
        <p:spPr>
          <a:xfrm>
            <a:off x="1357290" y="857232"/>
            <a:ext cx="5466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/>
              <a:t>Lechería </a:t>
            </a:r>
            <a:r>
              <a:rPr lang="es-ES" sz="2400" dirty="0" err="1"/>
              <a:t>Ancali</a:t>
            </a:r>
            <a:r>
              <a:rPr lang="es-ES" sz="2400" dirty="0"/>
              <a:t> de San Carlos de </a:t>
            </a:r>
            <a:r>
              <a:rPr lang="es-ES" sz="2400" dirty="0" err="1"/>
              <a:t>Purén</a:t>
            </a:r>
            <a:r>
              <a:rPr lang="es-ES" sz="2400" dirty="0"/>
              <a:t>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7158" y="0"/>
            <a:ext cx="8305800" cy="1143000"/>
          </a:xfrm>
        </p:spPr>
        <p:txBody>
          <a:bodyPr>
            <a:normAutofit/>
          </a:bodyPr>
          <a:lstStyle/>
          <a:p>
            <a:pPr algn="ctr"/>
            <a:r>
              <a:rPr lang="es-ES" sz="3200" dirty="0"/>
              <a:t>Mina Chiflón del diablo (Lota)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500174"/>
            <a:ext cx="6929453" cy="5197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7158" y="214290"/>
            <a:ext cx="8305800" cy="438896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 err="1"/>
              <a:t>CET</a:t>
            </a:r>
            <a:r>
              <a:rPr lang="es-ES" dirty="0"/>
              <a:t> (Concepción)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928670"/>
            <a:ext cx="6643734" cy="4982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8596" y="714356"/>
            <a:ext cx="8305800" cy="2857520"/>
          </a:xfrm>
        </p:spPr>
        <p:txBody>
          <a:bodyPr>
            <a:normAutofit fontScale="90000"/>
          </a:bodyPr>
          <a:lstStyle/>
          <a:p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r>
              <a:rPr lang="es-ES" dirty="0"/>
              <a:t> </a:t>
            </a:r>
            <a:br>
              <a:rPr lang="es-ES" dirty="0"/>
            </a:br>
            <a:br>
              <a:rPr lang="es-ES" dirty="0"/>
            </a:br>
            <a:endParaRPr lang="es-ES" dirty="0"/>
          </a:p>
        </p:txBody>
      </p:sp>
      <p:sp>
        <p:nvSpPr>
          <p:cNvPr id="3" name="2 Rectángulo"/>
          <p:cNvSpPr/>
          <p:nvPr/>
        </p:nvSpPr>
        <p:spPr>
          <a:xfrm>
            <a:off x="1785918" y="1500174"/>
            <a:ext cx="528641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600" b="1" dirty="0"/>
              <a:t>MUCHAS  GRACIAS  </a:t>
            </a:r>
          </a:p>
          <a:p>
            <a:pPr algn="ctr"/>
            <a:endParaRPr lang="es-ES" sz="3600" b="1" dirty="0"/>
          </a:p>
          <a:p>
            <a:pPr algn="ctr"/>
            <a:endParaRPr lang="es-ES" sz="3600" b="1" dirty="0"/>
          </a:p>
          <a:p>
            <a:pPr algn="ctr"/>
            <a:r>
              <a:rPr lang="es-ES" sz="3600" b="1" dirty="0"/>
              <a:t>POR SU ATENCIÓN </a:t>
            </a:r>
          </a:p>
          <a:p>
            <a:endParaRPr lang="es-ES" dirty="0"/>
          </a:p>
          <a:p>
            <a:endParaRPr lang="es-E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34" y="500042"/>
            <a:ext cx="8229600" cy="1071570"/>
          </a:xfrm>
        </p:spPr>
        <p:txBody>
          <a:bodyPr>
            <a:normAutofit fontScale="90000"/>
          </a:bodyPr>
          <a:lstStyle/>
          <a:p>
            <a:r>
              <a:rPr lang="es-ES" sz="3600" dirty="0"/>
              <a:t>           </a:t>
            </a:r>
            <a:br>
              <a:rPr lang="es-ES" sz="3600" dirty="0"/>
            </a:br>
            <a:br>
              <a:rPr lang="es-ES" sz="3600" dirty="0"/>
            </a:br>
            <a:br>
              <a:rPr lang="es-ES" sz="3600" dirty="0"/>
            </a:br>
            <a:r>
              <a:rPr lang="es-ES" sz="3600" dirty="0"/>
              <a:t>            MÓDULOS DE LA ESPECIALIDAD</a:t>
            </a:r>
            <a:br>
              <a:rPr lang="es-ES" sz="3600" dirty="0"/>
            </a:br>
            <a:r>
              <a:rPr lang="es-ES" sz="3600" dirty="0"/>
              <a:t>              TERCERO MEDIO</a:t>
            </a:r>
            <a:br>
              <a:rPr lang="es-ES" sz="3600" dirty="0"/>
            </a:br>
            <a:endParaRPr lang="es-ES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571612"/>
            <a:ext cx="8229600" cy="4752988"/>
          </a:xfrm>
        </p:spPr>
        <p:txBody>
          <a:bodyPr/>
          <a:lstStyle/>
          <a:p>
            <a:r>
              <a:rPr lang="es-ES" dirty="0"/>
              <a:t>ALIMENTACIÓN Y PESAJE PECUARIO</a:t>
            </a:r>
          </a:p>
          <a:p>
            <a:r>
              <a:rPr lang="es-ES" dirty="0"/>
              <a:t>CONTROL DE PLAGAS Y ENFERMEDADES</a:t>
            </a:r>
          </a:p>
          <a:p>
            <a:r>
              <a:rPr lang="es-ES" dirty="0"/>
              <a:t>MANEJO DE SUELO Y RESIDUOS </a:t>
            </a:r>
          </a:p>
          <a:p>
            <a:r>
              <a:rPr lang="es-ES" dirty="0"/>
              <a:t>MANEJO DE TÉCNICAS DE RIEGO </a:t>
            </a:r>
          </a:p>
          <a:p>
            <a:r>
              <a:rPr lang="es-ES" dirty="0"/>
              <a:t>PROCESOS ADMINISTRATIVOS </a:t>
            </a:r>
          </a:p>
          <a:p>
            <a:r>
              <a:rPr lang="es-ES" dirty="0"/>
              <a:t>SANIDAD Y BIENESTAR ANIMAL</a:t>
            </a:r>
          </a:p>
          <a:p>
            <a:r>
              <a:rPr lang="es-ES" dirty="0"/>
              <a:t>TÉCNICA DE REPRODUCCIÓN VEGETAL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34" y="500042"/>
            <a:ext cx="8229600" cy="1071570"/>
          </a:xfrm>
        </p:spPr>
        <p:txBody>
          <a:bodyPr>
            <a:normAutofit fontScale="90000"/>
          </a:bodyPr>
          <a:lstStyle/>
          <a:p>
            <a:r>
              <a:rPr lang="es-ES" sz="3600" dirty="0"/>
              <a:t>           </a:t>
            </a:r>
            <a:br>
              <a:rPr lang="es-ES" sz="3600" dirty="0"/>
            </a:br>
            <a:br>
              <a:rPr lang="es-ES" sz="3600" dirty="0"/>
            </a:br>
            <a:br>
              <a:rPr lang="es-ES" sz="3600" dirty="0"/>
            </a:br>
            <a:r>
              <a:rPr lang="es-ES" sz="3600" dirty="0"/>
              <a:t>            </a:t>
            </a:r>
            <a:br>
              <a:rPr lang="es-ES" sz="3600" dirty="0"/>
            </a:br>
            <a:br>
              <a:rPr lang="es-ES" sz="3600" dirty="0"/>
            </a:br>
            <a:br>
              <a:rPr lang="es-ES" sz="3600" dirty="0"/>
            </a:br>
            <a:r>
              <a:rPr lang="es-ES" sz="3600" dirty="0"/>
              <a:t>             MÓDULOS DE LA ESPECIALIDAD</a:t>
            </a:r>
            <a:br>
              <a:rPr lang="es-ES" sz="3600" dirty="0"/>
            </a:br>
            <a:r>
              <a:rPr lang="es-ES" sz="3600" dirty="0"/>
              <a:t>              CUARTO MEDIO </a:t>
            </a:r>
            <a:br>
              <a:rPr lang="es-ES" sz="3600" dirty="0"/>
            </a:br>
            <a:endParaRPr lang="es-ES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571612"/>
            <a:ext cx="8229600" cy="4752988"/>
          </a:xfrm>
        </p:spPr>
        <p:txBody>
          <a:bodyPr/>
          <a:lstStyle/>
          <a:p>
            <a:r>
              <a:rPr lang="es-ES" dirty="0"/>
              <a:t>EMPRENDIMIENTO Y </a:t>
            </a:r>
            <a:r>
              <a:rPr lang="es-ES" dirty="0" err="1"/>
              <a:t>EMPLEABILIDAD</a:t>
            </a:r>
            <a:r>
              <a:rPr lang="es-ES" dirty="0"/>
              <a:t> </a:t>
            </a:r>
          </a:p>
          <a:p>
            <a:r>
              <a:rPr lang="es-ES" dirty="0"/>
              <a:t>MANEJO PRODUCTIVO DE FRUTALES </a:t>
            </a:r>
          </a:p>
          <a:p>
            <a:r>
              <a:rPr lang="es-ES" dirty="0"/>
              <a:t>MANEJOS PECUARIOS </a:t>
            </a:r>
          </a:p>
          <a:p>
            <a:r>
              <a:rPr lang="es-ES" dirty="0"/>
              <a:t>MANTENIMIENTO DE MAQUINARIAS AGRÍCOLAS</a:t>
            </a:r>
          </a:p>
          <a:p>
            <a:r>
              <a:rPr lang="es-ES" dirty="0" err="1"/>
              <a:t>POSCOSECHA</a:t>
            </a:r>
            <a:r>
              <a:rPr lang="es-ES" dirty="0"/>
              <a:t> Y GUARDA</a:t>
            </a:r>
          </a:p>
          <a:p>
            <a:r>
              <a:rPr lang="es-ES" dirty="0"/>
              <a:t>TÉCNICAS DE CULTIVO DE ESPECIES VEGÉTALES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34" y="1571612"/>
            <a:ext cx="8229600" cy="3000396"/>
          </a:xfrm>
        </p:spPr>
        <p:txBody>
          <a:bodyPr>
            <a:noAutofit/>
          </a:bodyPr>
          <a:lstStyle/>
          <a:p>
            <a:pPr algn="ctr"/>
            <a:r>
              <a:rPr lang="es-CL" sz="4800" b="1" dirty="0"/>
              <a:t>Algunos organismos gubernamentales en donde puede trabajar el técnico agrícola.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EL SAG 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El Servicio Agrícola y Ganadero.</a:t>
            </a:r>
          </a:p>
        </p:txBody>
      </p:sp>
      <p:pic>
        <p:nvPicPr>
          <p:cNvPr id="4" name="Picture 2" descr="Resultado de imagen para que es el sa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2500306"/>
            <a:ext cx="3905254" cy="2500330"/>
          </a:xfrm>
          <a:prstGeom prst="rect">
            <a:avLst/>
          </a:prstGeom>
          <a:noFill/>
        </p:spPr>
      </p:pic>
      <p:pic>
        <p:nvPicPr>
          <p:cNvPr id="5" name="Picture 4" descr="Imagen relacionad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2500306"/>
            <a:ext cx="3929090" cy="25717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42910" y="1500174"/>
            <a:ext cx="8305800" cy="1143000"/>
          </a:xfrm>
        </p:spPr>
        <p:txBody>
          <a:bodyPr>
            <a:normAutofit fontScale="90000"/>
          </a:bodyPr>
          <a:lstStyle/>
          <a:p>
            <a:r>
              <a:rPr lang="es-CL" dirty="0"/>
              <a:t>INDAP</a:t>
            </a:r>
            <a:br>
              <a:rPr lang="es-CL" dirty="0"/>
            </a:br>
            <a:r>
              <a:rPr lang="es-CL" dirty="0"/>
              <a:t>Instituto de desarrollo agropecuario. </a:t>
            </a:r>
          </a:p>
        </p:txBody>
      </p:sp>
      <p:pic>
        <p:nvPicPr>
          <p:cNvPr id="3" name="Picture 2" descr="Resultado de imagen para inda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2857496"/>
            <a:ext cx="5143536" cy="25003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71472" y="1428736"/>
            <a:ext cx="8305800" cy="1143000"/>
          </a:xfrm>
        </p:spPr>
        <p:txBody>
          <a:bodyPr>
            <a:normAutofit fontScale="90000"/>
          </a:bodyPr>
          <a:lstStyle/>
          <a:p>
            <a:br>
              <a:rPr lang="es-CL" dirty="0"/>
            </a:br>
            <a:r>
              <a:rPr lang="es-CL" dirty="0"/>
              <a:t>CONAF </a:t>
            </a:r>
            <a:br>
              <a:rPr lang="es-CL" dirty="0"/>
            </a:br>
            <a:r>
              <a:rPr lang="es-CL" dirty="0"/>
              <a:t>Corporación Nacional Forestal</a:t>
            </a:r>
            <a:br>
              <a:rPr lang="es-CL" dirty="0"/>
            </a:br>
            <a:endParaRPr lang="es-CL" dirty="0"/>
          </a:p>
        </p:txBody>
      </p:sp>
      <p:sp>
        <p:nvSpPr>
          <p:cNvPr id="23554" name="AutoShape 2" descr="Resultado de imagen para que es cona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23556" name="AutoShape 4" descr="Resultado de imagen para que es cona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23558" name="AutoShape 6" descr="Resultado de imagen para que es cona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23560" name="AutoShape 8" descr="Resultado de imagen para que es cona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23562" name="AutoShape 10" descr="Resultado de imagen para que es cona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8" name="Picture 3" descr="C:\Users\Hector\Desktop\xth_4adc6ebe3e2b0d2fbfea201316181ee9_incendio4.jpg.pagespeed.ic.O6CTmhPrqu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22" y="2071678"/>
            <a:ext cx="4429156" cy="45609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8596" y="285728"/>
            <a:ext cx="8305800" cy="1143000"/>
          </a:xfrm>
        </p:spPr>
        <p:txBody>
          <a:bodyPr/>
          <a:lstStyle/>
          <a:p>
            <a:r>
              <a:rPr lang="es-ES" dirty="0"/>
              <a:t>Municipalidades en:</a:t>
            </a:r>
          </a:p>
        </p:txBody>
      </p:sp>
      <p:sp>
        <p:nvSpPr>
          <p:cNvPr id="3" name="2 Rectángulo"/>
          <p:cNvSpPr/>
          <p:nvPr/>
        </p:nvSpPr>
        <p:spPr>
          <a:xfrm>
            <a:off x="785786" y="1428736"/>
            <a:ext cx="7143800" cy="6708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Tx/>
              <a:buChar char="-"/>
            </a:pPr>
            <a:r>
              <a:rPr lang="es-ES" sz="2800" dirty="0"/>
              <a:t> </a:t>
            </a:r>
            <a:r>
              <a:rPr lang="es-ES" sz="2800" b="1" dirty="0" err="1"/>
              <a:t>PRODESAL</a:t>
            </a:r>
            <a:r>
              <a:rPr lang="es-ES" sz="2800" b="1" dirty="0"/>
              <a:t>: </a:t>
            </a:r>
            <a:r>
              <a:rPr lang="es-ES" sz="2800" dirty="0"/>
              <a:t>Programa de Desarrollo Local  teniendo como </a:t>
            </a:r>
            <a:r>
              <a:rPr lang="es-ES" sz="2800" dirty="0" err="1"/>
              <a:t>0bjetivos</a:t>
            </a:r>
            <a:r>
              <a:rPr lang="es-ES" sz="2800" dirty="0"/>
              <a:t> promover y entregar recursos y tecnología a pequeños productores agrícolas y usuarios </a:t>
            </a:r>
            <a:r>
              <a:rPr lang="es-ES" sz="2800" dirty="0" err="1"/>
              <a:t>Microproductores</a:t>
            </a:r>
            <a:r>
              <a:rPr lang="es-ES" sz="2800" dirty="0"/>
              <a:t>.</a:t>
            </a:r>
          </a:p>
          <a:p>
            <a:pPr algn="just"/>
            <a:endParaRPr lang="es-ES" sz="2800" dirty="0"/>
          </a:p>
          <a:p>
            <a:pPr algn="just"/>
            <a:r>
              <a:rPr lang="es-ES" sz="2800" dirty="0"/>
              <a:t>- </a:t>
            </a:r>
            <a:r>
              <a:rPr lang="es-ES" sz="2800" b="1" dirty="0" err="1"/>
              <a:t>PRODER</a:t>
            </a:r>
            <a:r>
              <a:rPr lang="es-ES" sz="2800" b="1" dirty="0"/>
              <a:t>: </a:t>
            </a:r>
            <a:r>
              <a:rPr lang="es-ES" sz="2800" dirty="0"/>
              <a:t>El Programa de Desarrollo Rural, es un proyecto de inversión municipal, cuyas funciones y objetivos se centran en la Carta de Acuerdo suscrita por los  Programa de Desarrollo local Agrícola con cada  comuna del país. </a:t>
            </a:r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369</TotalTime>
  <Words>338</Words>
  <Application>Microsoft Office PowerPoint</Application>
  <PresentationFormat>Presentación en pantalla (4:3)</PresentationFormat>
  <Paragraphs>57</Paragraphs>
  <Slides>25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29" baseType="lpstr">
      <vt:lpstr>Calibri</vt:lpstr>
      <vt:lpstr>Constantia</vt:lpstr>
      <vt:lpstr>Wingdings 2</vt:lpstr>
      <vt:lpstr>Flujo</vt:lpstr>
      <vt:lpstr>Presentación de PowerPoint</vt:lpstr>
      <vt:lpstr>Perfil de egreso  Especialidad Agropecuaria</vt:lpstr>
      <vt:lpstr>                          MÓDULOS DE LA ESPECIALIDAD               TERCERO MEDIO </vt:lpstr>
      <vt:lpstr>                                          MÓDULOS DE LA ESPECIALIDAD               CUARTO MEDIO  </vt:lpstr>
      <vt:lpstr>Algunos organismos gubernamentales en donde puede trabajar el técnico agrícola. </vt:lpstr>
      <vt:lpstr>EL SAG </vt:lpstr>
      <vt:lpstr>INDAP Instituto de desarrollo agropecuario. </vt:lpstr>
      <vt:lpstr> CONAF  Corporación Nacional Forestal </vt:lpstr>
      <vt:lpstr>Municipalidades en:</vt:lpstr>
      <vt:lpstr>EN FUNDOS O PREDIOS AGRÍCOLAS</vt:lpstr>
      <vt:lpstr>Algunas actividades de la especialidad agropecuaria.</vt:lpstr>
      <vt:lpstr>Poda </vt:lpstr>
      <vt:lpstr>VOLTEO o inmovilización con lazo.</vt:lpstr>
      <vt:lpstr>           Pastoreo directo</vt:lpstr>
      <vt:lpstr>ORDEÑA </vt:lpstr>
      <vt:lpstr>       Vacunación y esquila </vt:lpstr>
      <vt:lpstr>      Construcción invernadero</vt:lpstr>
      <vt:lpstr>Presentación de PowerPoint</vt:lpstr>
      <vt:lpstr>Presentación de PowerPoint</vt:lpstr>
      <vt:lpstr>Presentación de PowerPoint</vt:lpstr>
      <vt:lpstr>Presentación de PowerPoint</vt:lpstr>
      <vt:lpstr>                                GIRAS DE ESTUDIO </vt:lpstr>
      <vt:lpstr>Mina Chiflón del diablo (Lota)</vt:lpstr>
      <vt:lpstr>CET (Concepción)</vt:lpstr>
      <vt:lpstr>          </vt:lpstr>
    </vt:vector>
  </TitlesOfParts>
  <Company>SystemNet Computer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taller agropecuaria</dc:title>
  <dc:creator>Hector</dc:creator>
  <cp:lastModifiedBy>ma.sotoolate@gmail.com</cp:lastModifiedBy>
  <cp:revision>83</cp:revision>
  <dcterms:created xsi:type="dcterms:W3CDTF">2017-05-29T19:04:03Z</dcterms:created>
  <dcterms:modified xsi:type="dcterms:W3CDTF">2020-08-02T21:29:48Z</dcterms:modified>
</cp:coreProperties>
</file>